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93" r:id="rId5"/>
    <p:sldId id="294" r:id="rId6"/>
    <p:sldId id="286" r:id="rId7"/>
    <p:sldId id="295" r:id="rId8"/>
    <p:sldId id="296" r:id="rId9"/>
    <p:sldId id="297" r:id="rId10"/>
    <p:sldId id="285" r:id="rId11"/>
    <p:sldId id="298"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105779-609F-4A63-88C6-51EC8A8A281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363594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05779-609F-4A63-88C6-51EC8A8A281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224011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05779-609F-4A63-88C6-51EC8A8A281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77694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05779-609F-4A63-88C6-51EC8A8A281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14320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05779-609F-4A63-88C6-51EC8A8A281C}"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370854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105779-609F-4A63-88C6-51EC8A8A281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643032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105779-609F-4A63-88C6-51EC8A8A281C}"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2861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105779-609F-4A63-88C6-51EC8A8A281C}"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407248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05779-609F-4A63-88C6-51EC8A8A281C}"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21246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05779-609F-4A63-88C6-51EC8A8A281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48711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105779-609F-4A63-88C6-51EC8A8A281C}"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56C71-A860-4110-AE0D-67732C2F3F90}" type="slidenum">
              <a:rPr lang="en-US" smtClean="0"/>
              <a:t>‹#›</a:t>
            </a:fld>
            <a:endParaRPr lang="en-US"/>
          </a:p>
        </p:txBody>
      </p:sp>
    </p:spTree>
    <p:extLst>
      <p:ext uri="{BB962C8B-B14F-4D97-AF65-F5344CB8AC3E}">
        <p14:creationId xmlns:p14="http://schemas.microsoft.com/office/powerpoint/2010/main" val="131611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5779-609F-4A63-88C6-51EC8A8A281C}"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56C71-A860-4110-AE0D-67732C2F3F90}" type="slidenum">
              <a:rPr lang="en-US" smtClean="0"/>
              <a:t>‹#›</a:t>
            </a:fld>
            <a:endParaRPr lang="en-US"/>
          </a:p>
        </p:txBody>
      </p:sp>
    </p:spTree>
    <p:extLst>
      <p:ext uri="{BB962C8B-B14F-4D97-AF65-F5344CB8AC3E}">
        <p14:creationId xmlns:p14="http://schemas.microsoft.com/office/powerpoint/2010/main" val="238508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p:cNvSpPr txBox="1">
            <a:spLocks noChangeArrowheads="1"/>
          </p:cNvSpPr>
          <p:nvPr/>
        </p:nvSpPr>
        <p:spPr bwMode="auto">
          <a:xfrm>
            <a:off x="0" y="1"/>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1828800" marR="228600" algn="r">
              <a:spcBef>
                <a:spcPts val="0"/>
              </a:spcBef>
              <a:spcAft>
                <a:spcPts val="0"/>
              </a:spcAft>
            </a:pPr>
            <a:r>
              <a:rPr lang="en-US" sz="3600" b="1" kern="0" spc="100" dirty="0">
                <a:effectLst/>
                <a:latin typeface="Optima"/>
              </a:rPr>
              <a:t> </a:t>
            </a:r>
            <a:endParaRPr lang="en-US" sz="3600" b="1" kern="0" spc="100" dirty="0">
              <a:effectLst/>
              <a:latin typeface="CG Omega"/>
            </a:endParaRPr>
          </a:p>
          <a:p>
            <a:pPr marL="1828800" marR="228600" algn="r">
              <a:spcBef>
                <a:spcPts val="0"/>
              </a:spcBef>
              <a:spcAft>
                <a:spcPts val="0"/>
              </a:spcAft>
            </a:pPr>
            <a:r>
              <a:rPr lang="en-US" sz="1600" b="1" kern="0" spc="100" dirty="0">
                <a:effectLst/>
                <a:latin typeface="Optima"/>
              </a:rPr>
              <a:t> </a:t>
            </a:r>
            <a:endParaRPr lang="en-US" sz="3600" b="1" kern="0" spc="100" dirty="0">
              <a:effectLst/>
              <a:latin typeface="CG Omega"/>
            </a:endParaRPr>
          </a:p>
          <a:p>
            <a:pPr marL="1828800" marR="228600" algn="r">
              <a:spcBef>
                <a:spcPts val="0"/>
              </a:spcBef>
              <a:spcAft>
                <a:spcPts val="0"/>
              </a:spcAft>
            </a:pPr>
            <a:r>
              <a:rPr lang="en-US" sz="2800" b="1" kern="0" spc="100" dirty="0">
                <a:effectLst/>
                <a:latin typeface="Optima"/>
              </a:rPr>
              <a:t>City of Talent</a:t>
            </a:r>
            <a:endParaRPr lang="en-US" sz="2800" b="1" kern="0" spc="100" dirty="0">
              <a:effectLst/>
              <a:latin typeface="CG Omega"/>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57150" marR="228600" algn="r">
              <a:spcBef>
                <a:spcPts val="0"/>
              </a:spcBef>
              <a:spcAft>
                <a:spcPts val="600"/>
              </a:spcAft>
            </a:pPr>
            <a:r>
              <a:rPr lang="en-US" sz="5400" b="1" kern="0" spc="100" dirty="0">
                <a:effectLst>
                  <a:outerShdw blurRad="50800" dist="38100" dir="2700000" algn="tl">
                    <a:srgbClr val="000000">
                      <a:alpha val="40000"/>
                    </a:srgbClr>
                  </a:outerShdw>
                </a:effectLst>
                <a:latin typeface="Optima"/>
              </a:rPr>
              <a:t>VAR 2015-001</a:t>
            </a:r>
          </a:p>
          <a:p>
            <a:pPr marL="57150" marR="228600" algn="r">
              <a:spcBef>
                <a:spcPts val="0"/>
              </a:spcBef>
              <a:spcAft>
                <a:spcPts val="600"/>
              </a:spcAft>
            </a:pPr>
            <a:r>
              <a:rPr lang="en-US" sz="5400" b="1" kern="0" spc="100" dirty="0" err="1">
                <a:effectLst>
                  <a:outerShdw blurRad="50800" dist="38100" dir="2700000" algn="tl">
                    <a:srgbClr val="000000">
                      <a:alpha val="40000"/>
                    </a:srgbClr>
                  </a:outerShdw>
                </a:effectLst>
                <a:latin typeface="Optima"/>
              </a:rPr>
              <a:t>Suncrest</a:t>
            </a:r>
            <a:r>
              <a:rPr lang="en-US" sz="5400" b="1" kern="0" spc="100" dirty="0">
                <a:effectLst>
                  <a:outerShdw blurRad="50800" dist="38100" dir="2700000" algn="tl">
                    <a:srgbClr val="000000">
                      <a:alpha val="40000"/>
                    </a:srgbClr>
                  </a:outerShdw>
                </a:effectLst>
                <a:latin typeface="Optima"/>
              </a:rPr>
              <a:t> Homes</a:t>
            </a:r>
            <a:endParaRPr lang="en-US" sz="5400" b="1" kern="0" spc="100" dirty="0">
              <a:latin typeface="CG Omega"/>
            </a:endParaRPr>
          </a:p>
          <a:p>
            <a:pPr marL="57150" marR="228600" algn="r">
              <a:spcBef>
                <a:spcPts val="0"/>
              </a:spcBef>
              <a:spcAft>
                <a:spcPts val="600"/>
              </a:spcAft>
            </a:pPr>
            <a:r>
              <a:rPr lang="en-US" sz="1600" spc="100" dirty="0">
                <a:effectLst/>
                <a:latin typeface="Optima"/>
                <a:ea typeface="Times New Roman" panose="02020603050405020304" pitchFamily="18" charset="0"/>
                <a:cs typeface="Times New Roman" panose="02020603050405020304" pitchFamily="18" charset="0"/>
              </a:rPr>
              <a:t> </a:t>
            </a:r>
            <a:endParaRPr lang="en-US" sz="16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a:p>
            <a:pPr marL="1828800" marR="228600" algn="r">
              <a:spcBef>
                <a:spcPts val="0"/>
              </a:spcBef>
              <a:spcAft>
                <a:spcPts val="0"/>
              </a:spcAft>
            </a:pPr>
            <a:r>
              <a:rPr lang="en-US" sz="1100" dirty="0">
                <a:effectLst/>
                <a:latin typeface="Optima"/>
                <a:ea typeface="Times New Roman" panose="02020603050405020304" pitchFamily="18" charset="0"/>
                <a:cs typeface="Times New Roman" panose="02020603050405020304" pitchFamily="18" charset="0"/>
              </a:rPr>
              <a:t> </a:t>
            </a:r>
            <a:endParaRPr lang="en-US" sz="1100" dirty="0">
              <a:effectLst/>
              <a:latin typeface="CG Omega"/>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4474896" y="4102662"/>
            <a:ext cx="7646973" cy="646331"/>
          </a:xfrm>
          <a:prstGeom prst="rect">
            <a:avLst/>
          </a:prstGeom>
          <a:noFill/>
        </p:spPr>
        <p:txBody>
          <a:bodyPr wrap="square" rtlCol="0">
            <a:spAutoFit/>
          </a:bodyPr>
          <a:lstStyle/>
          <a:p>
            <a:pPr algn="r"/>
            <a:r>
              <a:rPr lang="en-US" dirty="0"/>
              <a:t>Planning Commission </a:t>
            </a:r>
          </a:p>
          <a:p>
            <a:pPr algn="r"/>
            <a:r>
              <a:rPr lang="en-US" dirty="0"/>
              <a:t>October 22, 2015</a:t>
            </a:r>
          </a:p>
        </p:txBody>
      </p:sp>
    </p:spTree>
    <p:extLst>
      <p:ext uri="{BB962C8B-B14F-4D97-AF65-F5344CB8AC3E}">
        <p14:creationId xmlns:p14="http://schemas.microsoft.com/office/powerpoint/2010/main" val="35684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86445" y="1400095"/>
            <a:ext cx="5863936" cy="830997"/>
          </a:xfrm>
          <a:prstGeom prst="rect">
            <a:avLst/>
          </a:prstGeom>
          <a:noFill/>
        </p:spPr>
        <p:txBody>
          <a:bodyPr wrap="square" rtlCol="0">
            <a:spAutoFit/>
          </a:bodyPr>
          <a:lstStyle/>
          <a:p>
            <a:pPr algn="ctr"/>
            <a:r>
              <a:rPr lang="en-US" sz="4800" dirty="0"/>
              <a:t>Proposed Site Plan </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1303" t="12184" r="13697" b="39084"/>
          <a:stretch/>
        </p:blipFill>
        <p:spPr>
          <a:xfrm>
            <a:off x="3182184" y="2176746"/>
            <a:ext cx="3896533" cy="4192881"/>
          </a:xfrm>
          <a:prstGeom prst="rect">
            <a:avLst/>
          </a:prstGeom>
        </p:spPr>
      </p:pic>
      <p:sp>
        <p:nvSpPr>
          <p:cNvPr id="8" name="Rectangle 7"/>
          <p:cNvSpPr/>
          <p:nvPr/>
        </p:nvSpPr>
        <p:spPr>
          <a:xfrm>
            <a:off x="3523592" y="3279228"/>
            <a:ext cx="323193" cy="2065282"/>
          </a:xfrm>
          <a:prstGeom prst="rect">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768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86445" y="1400095"/>
            <a:ext cx="5863936" cy="830997"/>
          </a:xfrm>
          <a:prstGeom prst="rect">
            <a:avLst/>
          </a:prstGeom>
          <a:noFill/>
        </p:spPr>
        <p:txBody>
          <a:bodyPr wrap="square" rtlCol="0">
            <a:spAutoFit/>
          </a:bodyPr>
          <a:lstStyle/>
          <a:p>
            <a:pPr algn="ctr"/>
            <a:r>
              <a:rPr lang="en-US" sz="4800" dirty="0"/>
              <a:t>Proposed Conditions</a:t>
            </a:r>
          </a:p>
        </p:txBody>
      </p:sp>
      <p:sp>
        <p:nvSpPr>
          <p:cNvPr id="4" name="Rectangle 3"/>
          <p:cNvSpPr/>
          <p:nvPr/>
        </p:nvSpPr>
        <p:spPr>
          <a:xfrm>
            <a:off x="666316" y="2831738"/>
            <a:ext cx="6096000" cy="1477328"/>
          </a:xfrm>
          <a:prstGeom prst="rect">
            <a:avLst/>
          </a:prstGeom>
        </p:spPr>
        <p:txBody>
          <a:bodyPr>
            <a:spAutoFit/>
          </a:bodyPr>
          <a:lstStyle/>
          <a:p>
            <a:pPr algn="jus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Lst>
            </a:pPr>
            <a:r>
              <a:rPr lang="en-US" sz="1600" b="1" i="1" spc="100" dirty="0">
                <a:latin typeface="Garamond" panose="02020404030301010803" pitchFamily="18" charset="0"/>
                <a:ea typeface="Times New Roman" panose="02020603050405020304" pitchFamily="18" charset="0"/>
                <a:cs typeface="Times New Roman" panose="02020603050405020304" pitchFamily="18" charset="0"/>
              </a:rPr>
              <a:t>ONGOING CONDITIONS OF APPROVAL:</a:t>
            </a:r>
          </a:p>
          <a:p>
            <a:pPr marL="457200" marR="0" algn="just">
              <a:spcBef>
                <a:spcPts val="0"/>
              </a:spcBef>
              <a:spcAft>
                <a:spcPts val="0"/>
              </a:spcAft>
            </a:pPr>
            <a:r>
              <a:rPr lang="en-US" b="1" dirty="0">
                <a:latin typeface="Garamond" panose="02020404030301010803" pitchFamily="18" charset="0"/>
                <a:ea typeface="Times New Roman" panose="02020603050405020304" pitchFamily="18" charset="0"/>
                <a:cs typeface="Arial" panose="020B0604020202020204" pitchFamily="34" charset="0"/>
              </a:rPr>
              <a:t> </a:t>
            </a:r>
            <a:endParaRPr lang="en-US" sz="1600" dirty="0">
              <a:latin typeface="CG Omega"/>
              <a:ea typeface="Times New Roman" panose="02020603050405020304" pitchFamily="18" charset="0"/>
              <a:cs typeface="Times New Roman" panose="02020603050405020304" pitchFamily="18" charset="0"/>
            </a:endParaRPr>
          </a:p>
          <a:p>
            <a:pPr marL="457200" marR="0" indent="-457200" algn="just">
              <a:spcBef>
                <a:spcPts val="0"/>
              </a:spcBef>
              <a:spcAft>
                <a:spcPts val="0"/>
              </a:spcAft>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457200" algn="l"/>
              </a:tabLst>
            </a:pPr>
            <a:r>
              <a:rPr lang="en-US" dirty="0">
                <a:latin typeface="Garamond" panose="02020404030301010803" pitchFamily="18" charset="0"/>
                <a:ea typeface="Times New Roman" panose="02020603050405020304" pitchFamily="18" charset="0"/>
                <a:cs typeface="Arial" panose="020B0604020202020204" pitchFamily="34" charset="0"/>
              </a:rPr>
              <a:t>1.	The applicant shall continually provide turn-around access between the dwelling and western property line, to prevent backing out of the flag lot access.</a:t>
            </a:r>
            <a:endParaRPr lang="en-US"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360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86444" y="1400095"/>
            <a:ext cx="6050973" cy="1569660"/>
          </a:xfrm>
          <a:prstGeom prst="rect">
            <a:avLst/>
          </a:prstGeom>
          <a:noFill/>
        </p:spPr>
        <p:txBody>
          <a:bodyPr wrap="square" rtlCol="0">
            <a:spAutoFit/>
          </a:bodyPr>
          <a:lstStyle/>
          <a:p>
            <a:pPr algn="ctr"/>
            <a:r>
              <a:rPr lang="en-US" sz="4800" dirty="0"/>
              <a:t>Recommendation &amp; Motion</a:t>
            </a:r>
          </a:p>
        </p:txBody>
      </p:sp>
      <p:sp>
        <p:nvSpPr>
          <p:cNvPr id="4" name="Rectangle 3"/>
          <p:cNvSpPr/>
          <p:nvPr/>
        </p:nvSpPr>
        <p:spPr>
          <a:xfrm>
            <a:off x="666316" y="3145184"/>
            <a:ext cx="6096000" cy="2308324"/>
          </a:xfrm>
          <a:prstGeom prst="rect">
            <a:avLst/>
          </a:prstGeom>
        </p:spPr>
        <p:txBody>
          <a:bodyPr>
            <a:spAutoFit/>
          </a:bodyPr>
          <a:lstStyle/>
          <a:p>
            <a:r>
              <a:rPr lang="en-US" b="1" dirty="0">
                <a:latin typeface="Garamond" panose="02020404030301010803" pitchFamily="18" charset="0"/>
                <a:ea typeface="Times New Roman" panose="02020603050405020304" pitchFamily="18" charset="0"/>
                <a:cs typeface="Arial" panose="020B0604020202020204" pitchFamily="34" charset="0"/>
              </a:rPr>
              <a:t>Recommendation</a:t>
            </a:r>
          </a:p>
          <a:p>
            <a:r>
              <a:rPr lang="en-US" dirty="0">
                <a:latin typeface="Garamond" panose="02020404030301010803" pitchFamily="18" charset="0"/>
                <a:ea typeface="Times New Roman" panose="02020603050405020304" pitchFamily="18" charset="0"/>
                <a:cs typeface="Arial" panose="020B0604020202020204" pitchFamily="34" charset="0"/>
              </a:rPr>
              <a:t>Based on the findings for the Variance stated in the Proposed Final Order, staff recommends approval of the Variance, with conditions outlined in the Proposed Final Orders</a:t>
            </a:r>
          </a:p>
          <a:p>
            <a:endParaRPr lang="en-US" dirty="0">
              <a:latin typeface="Garamond" panose="02020404030301010803" pitchFamily="18" charset="0"/>
              <a:ea typeface="Times New Roman" panose="02020603050405020304" pitchFamily="18" charset="0"/>
              <a:cs typeface="Arial" panose="020B0604020202020204" pitchFamily="34" charset="0"/>
            </a:endParaRPr>
          </a:p>
          <a:p>
            <a:r>
              <a:rPr lang="en-US" b="1" dirty="0">
                <a:latin typeface="Garamond" panose="02020404030301010803" pitchFamily="18" charset="0"/>
                <a:ea typeface="Times New Roman" panose="02020603050405020304" pitchFamily="18" charset="0"/>
                <a:cs typeface="Arial" panose="020B0604020202020204" pitchFamily="34" charset="0"/>
              </a:rPr>
              <a:t>Proposed Motion</a:t>
            </a:r>
          </a:p>
          <a:p>
            <a:r>
              <a:rPr lang="en-US" i="1" dirty="0">
                <a:latin typeface="Garamond" panose="02020404030301010803" pitchFamily="18" charset="0"/>
                <a:ea typeface="Times New Roman" panose="02020603050405020304" pitchFamily="18" charset="0"/>
                <a:cs typeface="Arial" panose="020B0604020202020204" pitchFamily="34" charset="0"/>
              </a:rPr>
              <a:t>“I move to approve the application for a variance allowing a setback of 8’ -9” on the eastern boundary of the subject parcel as proposed.”</a:t>
            </a:r>
          </a:p>
        </p:txBody>
      </p:sp>
    </p:spTree>
    <p:extLst>
      <p:ext uri="{BB962C8B-B14F-4D97-AF65-F5344CB8AC3E}">
        <p14:creationId xmlns:p14="http://schemas.microsoft.com/office/powerpoint/2010/main" val="62420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3418610" y="1400095"/>
            <a:ext cx="3314700" cy="830997"/>
          </a:xfrm>
          <a:prstGeom prst="rect">
            <a:avLst/>
          </a:prstGeom>
          <a:noFill/>
        </p:spPr>
        <p:txBody>
          <a:bodyPr wrap="square" rtlCol="0">
            <a:spAutoFit/>
          </a:bodyPr>
          <a:lstStyle/>
          <a:p>
            <a:pPr algn="ctr"/>
            <a:r>
              <a:rPr lang="en-US" sz="4800" dirty="0"/>
              <a:t>Background</a:t>
            </a:r>
          </a:p>
        </p:txBody>
      </p:sp>
      <p:sp>
        <p:nvSpPr>
          <p:cNvPr id="3" name="TextBox 2"/>
          <p:cNvSpPr txBox="1"/>
          <p:nvPr/>
        </p:nvSpPr>
        <p:spPr>
          <a:xfrm>
            <a:off x="498764" y="3075709"/>
            <a:ext cx="7803572" cy="2492990"/>
          </a:xfrm>
          <a:prstGeom prst="rect">
            <a:avLst/>
          </a:prstGeom>
          <a:noFill/>
        </p:spPr>
        <p:txBody>
          <a:bodyPr wrap="square" rtlCol="0">
            <a:spAutoFit/>
          </a:bodyPr>
          <a:lstStyle/>
          <a:p>
            <a:pPr marL="342900" indent="-342900">
              <a:buFont typeface="Arial" panose="020B0604020202020204" pitchFamily="34" charset="0"/>
              <a:buChar char="•"/>
            </a:pPr>
            <a:r>
              <a:rPr lang="en-US" sz="2000" b="1" dirty="0"/>
              <a:t>Subject parcel was created from a 0.43 acre parcel as part of a </a:t>
            </a:r>
            <a:r>
              <a:rPr lang="en-US" sz="2000" b="1" dirty="0" err="1"/>
              <a:t>flaglot</a:t>
            </a:r>
            <a:r>
              <a:rPr lang="en-US" sz="2000" b="1" dirty="0"/>
              <a:t> partition in October 2006</a:t>
            </a:r>
          </a:p>
          <a:p>
            <a:pPr marL="342900" indent="-342900">
              <a:buFont typeface="Arial" panose="020B0604020202020204" pitchFamily="34" charset="0"/>
              <a:buChar char="•"/>
            </a:pPr>
            <a:r>
              <a:rPr lang="en-US" sz="2000" b="1" dirty="0"/>
              <a:t>Lot is approximately 10,019 square feet (exceeds minimum lot size by 21%)</a:t>
            </a:r>
          </a:p>
          <a:p>
            <a:pPr marL="342900" indent="-342900">
              <a:buFont typeface="Arial" panose="020B0604020202020204" pitchFamily="34" charset="0"/>
              <a:buChar char="•"/>
            </a:pPr>
            <a:r>
              <a:rPr lang="en-US" sz="2000" b="1" dirty="0"/>
              <a:t>Lot is zoned RS-5 (8,000 square foot minimum) </a:t>
            </a:r>
          </a:p>
          <a:p>
            <a:pPr marL="342900" indent="-342900">
              <a:buFont typeface="Arial" panose="020B0604020202020204" pitchFamily="34" charset="0"/>
              <a:buChar char="•"/>
            </a:pPr>
            <a:r>
              <a:rPr lang="en-US" sz="2000" b="1" dirty="0"/>
              <a:t>2006 condition allows only a single story dwelling</a:t>
            </a:r>
          </a:p>
          <a:p>
            <a:endParaRPr lang="en-US" dirty="0"/>
          </a:p>
          <a:p>
            <a:r>
              <a:rPr lang="en-US" dirty="0"/>
              <a:t>	</a:t>
            </a:r>
          </a:p>
        </p:txBody>
      </p:sp>
    </p:spTree>
    <p:extLst>
      <p:ext uri="{BB962C8B-B14F-4D97-AF65-F5344CB8AC3E}">
        <p14:creationId xmlns:p14="http://schemas.microsoft.com/office/powerpoint/2010/main" val="2031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404241" y="1400095"/>
            <a:ext cx="5092262" cy="830997"/>
          </a:xfrm>
          <a:prstGeom prst="rect">
            <a:avLst/>
          </a:prstGeom>
          <a:noFill/>
        </p:spPr>
        <p:txBody>
          <a:bodyPr wrap="square" rtlCol="0">
            <a:spAutoFit/>
          </a:bodyPr>
          <a:lstStyle/>
          <a:p>
            <a:pPr algn="ctr"/>
            <a:r>
              <a:rPr lang="en-US" sz="4800" dirty="0"/>
              <a:t>Site Information</a:t>
            </a: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l="57692" t="16714" r="2547" b="9561"/>
          <a:stretch/>
        </p:blipFill>
        <p:spPr bwMode="auto">
          <a:xfrm>
            <a:off x="666316" y="2608117"/>
            <a:ext cx="7334684" cy="37615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10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33058" y="1395470"/>
            <a:ext cx="6104360" cy="830997"/>
          </a:xfrm>
          <a:prstGeom prst="rect">
            <a:avLst/>
          </a:prstGeom>
          <a:noFill/>
        </p:spPr>
        <p:txBody>
          <a:bodyPr wrap="square" rtlCol="0">
            <a:spAutoFit/>
          </a:bodyPr>
          <a:lstStyle/>
          <a:p>
            <a:pPr algn="ctr"/>
            <a:r>
              <a:rPr lang="en-US" sz="4800" dirty="0"/>
              <a:t>Property Characteristics</a:t>
            </a:r>
          </a:p>
        </p:txBody>
      </p:sp>
      <p:pic>
        <p:nvPicPr>
          <p:cNvPr id="7" name="Picture 6" descr="\\tachs2\CommunityDev\Departments\Planning\LU Actions\VAR\2015\VAR 2015-001\Photos\20151005_093941_resiz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37" y="2675813"/>
            <a:ext cx="7462345" cy="3693814"/>
          </a:xfrm>
          <a:prstGeom prst="rect">
            <a:avLst/>
          </a:prstGeom>
          <a:noFill/>
          <a:ln>
            <a:noFill/>
          </a:ln>
        </p:spPr>
      </p:pic>
    </p:spTree>
    <p:extLst>
      <p:ext uri="{BB962C8B-B14F-4D97-AF65-F5344CB8AC3E}">
        <p14:creationId xmlns:p14="http://schemas.microsoft.com/office/powerpoint/2010/main" val="89244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33058" y="1395470"/>
            <a:ext cx="6104360" cy="830997"/>
          </a:xfrm>
          <a:prstGeom prst="rect">
            <a:avLst/>
          </a:prstGeom>
          <a:noFill/>
        </p:spPr>
        <p:txBody>
          <a:bodyPr wrap="square" rtlCol="0">
            <a:spAutoFit/>
          </a:bodyPr>
          <a:lstStyle/>
          <a:p>
            <a:pPr algn="ctr"/>
            <a:r>
              <a:rPr lang="en-US" sz="4800" dirty="0"/>
              <a:t>Property Characteristics</a:t>
            </a:r>
          </a:p>
        </p:txBody>
      </p:sp>
      <p:pic>
        <p:nvPicPr>
          <p:cNvPr id="8" name="Picture 7" descr="\\tachs2\CommunityDev\Departments\Planning\LU Actions\VAR\2015\VAR 2015-001\Photos\20151005_094022_resiz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86" y="2608118"/>
            <a:ext cx="7675179" cy="3761509"/>
          </a:xfrm>
          <a:prstGeom prst="rect">
            <a:avLst/>
          </a:prstGeom>
          <a:noFill/>
          <a:ln>
            <a:noFill/>
          </a:ln>
        </p:spPr>
      </p:pic>
    </p:spTree>
    <p:extLst>
      <p:ext uri="{BB962C8B-B14F-4D97-AF65-F5344CB8AC3E}">
        <p14:creationId xmlns:p14="http://schemas.microsoft.com/office/powerpoint/2010/main" val="214556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86445" y="1400095"/>
            <a:ext cx="5512079" cy="830997"/>
          </a:xfrm>
          <a:prstGeom prst="rect">
            <a:avLst/>
          </a:prstGeom>
          <a:noFill/>
        </p:spPr>
        <p:txBody>
          <a:bodyPr wrap="square" rtlCol="0">
            <a:spAutoFit/>
          </a:bodyPr>
          <a:lstStyle/>
          <a:p>
            <a:pPr algn="ctr"/>
            <a:r>
              <a:rPr lang="en-US" sz="4800" dirty="0"/>
              <a:t>Approval Criteria</a:t>
            </a:r>
          </a:p>
        </p:txBody>
      </p:sp>
      <p:sp>
        <p:nvSpPr>
          <p:cNvPr id="4" name="Rectangle 3"/>
          <p:cNvSpPr/>
          <p:nvPr/>
        </p:nvSpPr>
        <p:spPr>
          <a:xfrm>
            <a:off x="666316" y="2845704"/>
            <a:ext cx="7232208" cy="369332"/>
          </a:xfrm>
          <a:prstGeom prst="rect">
            <a:avLst/>
          </a:prstGeom>
        </p:spPr>
        <p:txBody>
          <a:bodyPr wrap="square">
            <a:spAutoFit/>
          </a:bodyPr>
          <a:lstStyle/>
          <a:p>
            <a:r>
              <a:rPr lang="en-US" dirty="0">
                <a:latin typeface="Garamond" panose="02020404030301010803" pitchFamily="18" charset="0"/>
                <a:ea typeface="Times New Roman" panose="02020603050405020304" pitchFamily="18" charset="0"/>
                <a:cs typeface="Arial" panose="020B0604020202020204" pitchFamily="34" charset="0"/>
              </a:rPr>
              <a:t>8-3 Division L. Article 4 of the Talent Zoning Ordinance regulates Variances.</a:t>
            </a:r>
            <a:endParaRPr lang="en-US" dirty="0"/>
          </a:p>
        </p:txBody>
      </p:sp>
      <p:sp>
        <p:nvSpPr>
          <p:cNvPr id="7" name="Rectangle 6"/>
          <p:cNvSpPr/>
          <p:nvPr/>
        </p:nvSpPr>
        <p:spPr>
          <a:xfrm>
            <a:off x="666316" y="3452622"/>
            <a:ext cx="7771102" cy="2508379"/>
          </a:xfrm>
          <a:prstGeom prst="rect">
            <a:avLst/>
          </a:prstGeom>
        </p:spPr>
        <p:txBody>
          <a:bodyPr wrap="square">
            <a:spAutoFit/>
          </a:bodyPr>
          <a:lstStyle/>
          <a:p>
            <a:pPr>
              <a:spcBef>
                <a:spcPts val="1200"/>
              </a:spcBef>
              <a:spcAft>
                <a:spcPts val="600"/>
              </a:spcAft>
            </a:pPr>
            <a:r>
              <a:rPr lang="en-US" sz="1600" b="1" i="1" spc="100" dirty="0">
                <a:latin typeface="Garamond" panose="02020404030301010803" pitchFamily="18" charset="0"/>
                <a:ea typeface="Times New Roman" panose="02020603050405020304" pitchFamily="18" charset="0"/>
                <a:cs typeface="Times New Roman" panose="02020603050405020304" pitchFamily="18" charset="0"/>
              </a:rPr>
              <a:t>8-3L.440	REQUIRED FINDINGS FOR GRANTING A VARIANCE</a:t>
            </a:r>
            <a:endParaRPr lang="en-US" sz="1600" dirty="0">
              <a:latin typeface="CG Omega"/>
              <a:ea typeface="Times New Roman" panose="02020603050405020304" pitchFamily="18" charset="0"/>
              <a:cs typeface="Times New Roman" panose="02020603050405020304" pitchFamily="18" charset="0"/>
            </a:endParaRPr>
          </a:p>
          <a:p>
            <a:pPr>
              <a:spcAft>
                <a:spcPts val="1200"/>
              </a:spcAft>
            </a:pPr>
            <a:r>
              <a:rPr lang="en-US" i="1" dirty="0">
                <a:latin typeface="Garamond" panose="02020404030301010803" pitchFamily="18" charset="0"/>
                <a:ea typeface="Times New Roman" panose="02020603050405020304" pitchFamily="18" charset="0"/>
                <a:cs typeface="Times New Roman" panose="02020603050405020304" pitchFamily="18" charset="0"/>
              </a:rPr>
              <a:t>The Planning Commission shall not grant any variance unless all of the following findings are made:</a:t>
            </a:r>
            <a:endParaRPr lang="en-US" sz="1600" dirty="0">
              <a:latin typeface="CG Omega"/>
              <a:ea typeface="Times New Roman" panose="02020603050405020304" pitchFamily="18" charset="0"/>
              <a:cs typeface="Times New Roman" panose="02020603050405020304" pitchFamily="18" charset="0"/>
            </a:endParaRPr>
          </a:p>
          <a:p>
            <a:pPr marL="914400" indent="-914400" fontAlgn="base">
              <a:spcAft>
                <a:spcPts val="1200"/>
              </a:spcAft>
              <a:buClr>
                <a:srgbClr val="000000"/>
              </a:buClr>
              <a:buSzPts val="1100"/>
            </a:pPr>
            <a:r>
              <a:rPr lang="en-US" i="1" dirty="0">
                <a:latin typeface="Garamond" panose="02020404030301010803" pitchFamily="18" charset="0"/>
                <a:ea typeface="Times New Roman" panose="02020603050405020304" pitchFamily="18" charset="0"/>
              </a:rPr>
              <a:t>A.	There are exceptional or extraordinary circumstances or conditions applying to the property or intended use that do not apply generally to other properties in the same zone or vicinity and which result from lot sizes or shape legally existing prior to the adoption of this chapter, topography, or other circumstances over which the applicant has no control;</a:t>
            </a:r>
          </a:p>
        </p:txBody>
      </p:sp>
    </p:spTree>
    <p:extLst>
      <p:ext uri="{BB962C8B-B14F-4D97-AF65-F5344CB8AC3E}">
        <p14:creationId xmlns:p14="http://schemas.microsoft.com/office/powerpoint/2010/main" val="101765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86445" y="1400095"/>
            <a:ext cx="5512079" cy="830997"/>
          </a:xfrm>
          <a:prstGeom prst="rect">
            <a:avLst/>
          </a:prstGeom>
          <a:noFill/>
        </p:spPr>
        <p:txBody>
          <a:bodyPr wrap="square" rtlCol="0">
            <a:spAutoFit/>
          </a:bodyPr>
          <a:lstStyle/>
          <a:p>
            <a:pPr algn="ctr"/>
            <a:r>
              <a:rPr lang="en-US" sz="4800" dirty="0"/>
              <a:t>Approval Criteria</a:t>
            </a:r>
          </a:p>
        </p:txBody>
      </p:sp>
      <p:sp>
        <p:nvSpPr>
          <p:cNvPr id="4" name="Rectangle 3"/>
          <p:cNvSpPr/>
          <p:nvPr/>
        </p:nvSpPr>
        <p:spPr>
          <a:xfrm>
            <a:off x="666316" y="2845704"/>
            <a:ext cx="7232208" cy="369332"/>
          </a:xfrm>
          <a:prstGeom prst="rect">
            <a:avLst/>
          </a:prstGeom>
        </p:spPr>
        <p:txBody>
          <a:bodyPr wrap="square">
            <a:spAutoFit/>
          </a:bodyPr>
          <a:lstStyle/>
          <a:p>
            <a:r>
              <a:rPr lang="en-US" dirty="0">
                <a:latin typeface="Garamond" panose="02020404030301010803" pitchFamily="18" charset="0"/>
                <a:ea typeface="Times New Roman" panose="02020603050405020304" pitchFamily="18" charset="0"/>
                <a:cs typeface="Arial" panose="020B0604020202020204" pitchFamily="34" charset="0"/>
              </a:rPr>
              <a:t>8-3 Division L. Article 4 of the Talent Zoning Ordinance regulates Variances.</a:t>
            </a:r>
            <a:endParaRPr lang="en-US" dirty="0"/>
          </a:p>
        </p:txBody>
      </p:sp>
      <p:sp>
        <p:nvSpPr>
          <p:cNvPr id="7" name="Rectangle 6"/>
          <p:cNvSpPr/>
          <p:nvPr/>
        </p:nvSpPr>
        <p:spPr>
          <a:xfrm>
            <a:off x="666316" y="3452622"/>
            <a:ext cx="7771102" cy="1954381"/>
          </a:xfrm>
          <a:prstGeom prst="rect">
            <a:avLst/>
          </a:prstGeom>
        </p:spPr>
        <p:txBody>
          <a:bodyPr wrap="square">
            <a:spAutoFit/>
          </a:bodyPr>
          <a:lstStyle/>
          <a:p>
            <a:pPr>
              <a:spcBef>
                <a:spcPts val="1200"/>
              </a:spcBef>
              <a:spcAft>
                <a:spcPts val="600"/>
              </a:spcAft>
            </a:pPr>
            <a:r>
              <a:rPr lang="en-US" sz="1600" b="1" i="1" spc="100" dirty="0">
                <a:latin typeface="Garamond" panose="02020404030301010803" pitchFamily="18" charset="0"/>
                <a:ea typeface="Times New Roman" panose="02020603050405020304" pitchFamily="18" charset="0"/>
                <a:cs typeface="Times New Roman" panose="02020603050405020304" pitchFamily="18" charset="0"/>
              </a:rPr>
              <a:t>8-3L.440	REQUIRED FINDINGS FOR GRANTING A VARIANCE</a:t>
            </a:r>
            <a:endParaRPr lang="en-US" sz="1600" dirty="0">
              <a:latin typeface="CG Omega"/>
              <a:ea typeface="Times New Roman" panose="02020603050405020304" pitchFamily="18" charset="0"/>
              <a:cs typeface="Times New Roman" panose="02020603050405020304" pitchFamily="18" charset="0"/>
            </a:endParaRPr>
          </a:p>
          <a:p>
            <a:pPr>
              <a:spcAft>
                <a:spcPts val="1200"/>
              </a:spcAft>
            </a:pPr>
            <a:r>
              <a:rPr lang="en-US" i="1" dirty="0">
                <a:latin typeface="Garamond" panose="02020404030301010803" pitchFamily="18" charset="0"/>
                <a:ea typeface="Times New Roman" panose="02020603050405020304" pitchFamily="18" charset="0"/>
                <a:cs typeface="Times New Roman" panose="02020603050405020304" pitchFamily="18" charset="0"/>
              </a:rPr>
              <a:t>The Planning Commission shall not grant any variance unless all of the following findings are made:</a:t>
            </a:r>
            <a:endParaRPr lang="en-US" sz="1600" dirty="0">
              <a:latin typeface="CG Omega"/>
              <a:ea typeface="Times New Roman" panose="02020603050405020304" pitchFamily="18" charset="0"/>
              <a:cs typeface="Times New Roman" panose="02020603050405020304" pitchFamily="18" charset="0"/>
            </a:endParaRPr>
          </a:p>
          <a:p>
            <a:pPr fontAlgn="base">
              <a:tabLst>
                <a:tab pos="914400" algn="l"/>
              </a:tabLst>
            </a:pPr>
            <a:r>
              <a:rPr lang="en-US" i="1" dirty="0">
                <a:latin typeface="Garamond" panose="02020404030301010803" pitchFamily="18" charset="0"/>
                <a:ea typeface="Times New Roman" panose="02020603050405020304" pitchFamily="18" charset="0"/>
              </a:rPr>
              <a:t>B.	The variance is necessary for the preservation of a property right of the applicant which 	is substantially the same as is possessed by the owners of other property in the same 	zone or vicinity;</a:t>
            </a:r>
          </a:p>
        </p:txBody>
      </p:sp>
    </p:spTree>
    <p:extLst>
      <p:ext uri="{BB962C8B-B14F-4D97-AF65-F5344CB8AC3E}">
        <p14:creationId xmlns:p14="http://schemas.microsoft.com/office/powerpoint/2010/main" val="217721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86445" y="1400095"/>
            <a:ext cx="5512079" cy="830997"/>
          </a:xfrm>
          <a:prstGeom prst="rect">
            <a:avLst/>
          </a:prstGeom>
          <a:noFill/>
        </p:spPr>
        <p:txBody>
          <a:bodyPr wrap="square" rtlCol="0">
            <a:spAutoFit/>
          </a:bodyPr>
          <a:lstStyle/>
          <a:p>
            <a:pPr algn="ctr"/>
            <a:r>
              <a:rPr lang="en-US" sz="4800" dirty="0"/>
              <a:t>Approval Criteria</a:t>
            </a:r>
          </a:p>
        </p:txBody>
      </p:sp>
      <p:sp>
        <p:nvSpPr>
          <p:cNvPr id="4" name="Rectangle 3"/>
          <p:cNvSpPr/>
          <p:nvPr/>
        </p:nvSpPr>
        <p:spPr>
          <a:xfrm>
            <a:off x="666316" y="2845704"/>
            <a:ext cx="7232208" cy="369332"/>
          </a:xfrm>
          <a:prstGeom prst="rect">
            <a:avLst/>
          </a:prstGeom>
        </p:spPr>
        <p:txBody>
          <a:bodyPr wrap="square">
            <a:spAutoFit/>
          </a:bodyPr>
          <a:lstStyle/>
          <a:p>
            <a:r>
              <a:rPr lang="en-US" dirty="0">
                <a:latin typeface="Garamond" panose="02020404030301010803" pitchFamily="18" charset="0"/>
                <a:ea typeface="Times New Roman" panose="02020603050405020304" pitchFamily="18" charset="0"/>
                <a:cs typeface="Arial" panose="020B0604020202020204" pitchFamily="34" charset="0"/>
              </a:rPr>
              <a:t>8-3 Division L. Article 4 of the Talent Zoning Ordinance regulates Variances.</a:t>
            </a:r>
            <a:endParaRPr lang="en-US" dirty="0"/>
          </a:p>
        </p:txBody>
      </p:sp>
      <p:sp>
        <p:nvSpPr>
          <p:cNvPr id="7" name="Rectangle 6"/>
          <p:cNvSpPr/>
          <p:nvPr/>
        </p:nvSpPr>
        <p:spPr>
          <a:xfrm>
            <a:off x="666316" y="3452622"/>
            <a:ext cx="7771102" cy="2785378"/>
          </a:xfrm>
          <a:prstGeom prst="rect">
            <a:avLst/>
          </a:prstGeom>
        </p:spPr>
        <p:txBody>
          <a:bodyPr wrap="square">
            <a:spAutoFit/>
          </a:bodyPr>
          <a:lstStyle/>
          <a:p>
            <a:pPr>
              <a:spcBef>
                <a:spcPts val="1200"/>
              </a:spcBef>
              <a:spcAft>
                <a:spcPts val="600"/>
              </a:spcAft>
            </a:pPr>
            <a:r>
              <a:rPr lang="en-US" sz="1600" b="1" i="1" spc="100" dirty="0">
                <a:latin typeface="Garamond" panose="02020404030301010803" pitchFamily="18" charset="0"/>
                <a:ea typeface="Times New Roman" panose="02020603050405020304" pitchFamily="18" charset="0"/>
                <a:cs typeface="Times New Roman" panose="02020603050405020304" pitchFamily="18" charset="0"/>
              </a:rPr>
              <a:t>8-3L.440	REQUIRED FINDINGS FOR GRANTING A VARIANCE</a:t>
            </a:r>
            <a:endParaRPr lang="en-US" sz="1600" dirty="0">
              <a:latin typeface="CG Omega"/>
              <a:ea typeface="Times New Roman" panose="02020603050405020304" pitchFamily="18" charset="0"/>
              <a:cs typeface="Times New Roman" panose="02020603050405020304" pitchFamily="18" charset="0"/>
            </a:endParaRPr>
          </a:p>
          <a:p>
            <a:pPr>
              <a:spcAft>
                <a:spcPts val="1200"/>
              </a:spcAft>
            </a:pPr>
            <a:r>
              <a:rPr lang="en-US" i="1" dirty="0">
                <a:latin typeface="Garamond" panose="02020404030301010803" pitchFamily="18" charset="0"/>
                <a:ea typeface="Times New Roman" panose="02020603050405020304" pitchFamily="18" charset="0"/>
                <a:cs typeface="Times New Roman" panose="02020603050405020304" pitchFamily="18" charset="0"/>
              </a:rPr>
              <a:t>The Planning Commission shall not grant any variance unless all of the following findings are made:</a:t>
            </a:r>
            <a:endParaRPr lang="en-US" i="1" dirty="0">
              <a:latin typeface="Garamond" panose="02020404030301010803" pitchFamily="18" charset="0"/>
              <a:ea typeface="Times New Roman" panose="02020603050405020304" pitchFamily="18" charset="0"/>
            </a:endParaRPr>
          </a:p>
          <a:p>
            <a:pPr lvl="2" indent="-914400" fontAlgn="base">
              <a:buAutoNum type="alphaUcPeriod" startAt="3"/>
              <a:tabLst>
                <a:tab pos="457200" algn="l"/>
                <a:tab pos="914400" algn="l"/>
              </a:tabLst>
            </a:pPr>
            <a:r>
              <a:rPr lang="en-US" i="1" dirty="0">
                <a:latin typeface="Garamond" panose="02020404030301010803" pitchFamily="18" charset="0"/>
                <a:ea typeface="Times New Roman" panose="02020603050405020304" pitchFamily="18" charset="0"/>
              </a:rPr>
              <a:t>The variance would not be detrimental to the purposes of this chapter, the objectives of any City development plan or policy, the goals, policies or text of the Comprehensive Plan, or other property in the zone or vicinity in which the property is located; and </a:t>
            </a:r>
          </a:p>
          <a:p>
            <a:pPr marL="342900" indent="-342900" fontAlgn="base">
              <a:buAutoNum type="alphaUcPeriod" startAt="3"/>
              <a:tabLst>
                <a:tab pos="457200" algn="l"/>
                <a:tab pos="914400" algn="l"/>
              </a:tabLst>
            </a:pPr>
            <a:endParaRPr lang="en-US" i="1" dirty="0">
              <a:latin typeface="Garamond" panose="02020404030301010803" pitchFamily="18" charset="0"/>
              <a:ea typeface="Times New Roman" panose="02020603050405020304" pitchFamily="18" charset="0"/>
            </a:endParaRPr>
          </a:p>
          <a:p>
            <a:pPr marL="342900" indent="-342900" fontAlgn="base">
              <a:buAutoNum type="alphaUcPeriod" startAt="3"/>
              <a:tabLst>
                <a:tab pos="457200" algn="l"/>
                <a:tab pos="914400" algn="l"/>
              </a:tabLst>
            </a:pPr>
            <a:endParaRPr lang="en-US" i="1" dirty="0">
              <a:latin typeface="Garamond" panose="02020404030301010803" pitchFamily="18" charset="0"/>
              <a:ea typeface="Times New Roman" panose="02020603050405020304" pitchFamily="18" charset="0"/>
            </a:endParaRPr>
          </a:p>
          <a:p>
            <a:pPr marL="342900" lvl="0" indent="-342900" fontAlgn="base">
              <a:buAutoNum type="alphaUcPeriod" startAt="2"/>
              <a:tabLst>
                <a:tab pos="914400" algn="l"/>
              </a:tabLst>
            </a:pPr>
            <a:endParaRPr lang="en-US" i="1" dirty="0">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1467783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37418" y="301336"/>
            <a:ext cx="1527464" cy="606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16" y="1023071"/>
            <a:ext cx="1585047" cy="1585047"/>
          </a:xfrm>
          <a:prstGeom prst="rect">
            <a:avLst/>
          </a:prstGeom>
        </p:spPr>
      </p:pic>
      <p:sp>
        <p:nvSpPr>
          <p:cNvPr id="2" name="TextBox 1"/>
          <p:cNvSpPr txBox="1"/>
          <p:nvPr/>
        </p:nvSpPr>
        <p:spPr>
          <a:xfrm>
            <a:off x="2386445" y="1400095"/>
            <a:ext cx="5512079" cy="830997"/>
          </a:xfrm>
          <a:prstGeom prst="rect">
            <a:avLst/>
          </a:prstGeom>
          <a:noFill/>
        </p:spPr>
        <p:txBody>
          <a:bodyPr wrap="square" rtlCol="0">
            <a:spAutoFit/>
          </a:bodyPr>
          <a:lstStyle/>
          <a:p>
            <a:pPr algn="ctr"/>
            <a:r>
              <a:rPr lang="en-US" sz="4800" dirty="0"/>
              <a:t>Approval Criteria</a:t>
            </a:r>
          </a:p>
        </p:txBody>
      </p:sp>
      <p:sp>
        <p:nvSpPr>
          <p:cNvPr id="4" name="Rectangle 3"/>
          <p:cNvSpPr/>
          <p:nvPr/>
        </p:nvSpPr>
        <p:spPr>
          <a:xfrm>
            <a:off x="666316" y="2845704"/>
            <a:ext cx="7232208" cy="369332"/>
          </a:xfrm>
          <a:prstGeom prst="rect">
            <a:avLst/>
          </a:prstGeom>
        </p:spPr>
        <p:txBody>
          <a:bodyPr wrap="square">
            <a:spAutoFit/>
          </a:bodyPr>
          <a:lstStyle/>
          <a:p>
            <a:r>
              <a:rPr lang="en-US" dirty="0">
                <a:latin typeface="Garamond" panose="02020404030301010803" pitchFamily="18" charset="0"/>
                <a:ea typeface="Times New Roman" panose="02020603050405020304" pitchFamily="18" charset="0"/>
                <a:cs typeface="Arial" panose="020B0604020202020204" pitchFamily="34" charset="0"/>
              </a:rPr>
              <a:t>8-3 Division L. Article 4 of the Talent Zoning Ordinance regulates Variances.</a:t>
            </a:r>
            <a:endParaRPr lang="en-US" dirty="0"/>
          </a:p>
        </p:txBody>
      </p:sp>
      <p:sp>
        <p:nvSpPr>
          <p:cNvPr id="7" name="Rectangle 6"/>
          <p:cNvSpPr/>
          <p:nvPr/>
        </p:nvSpPr>
        <p:spPr>
          <a:xfrm>
            <a:off x="666316" y="3452622"/>
            <a:ext cx="7771102" cy="2508379"/>
          </a:xfrm>
          <a:prstGeom prst="rect">
            <a:avLst/>
          </a:prstGeom>
        </p:spPr>
        <p:txBody>
          <a:bodyPr wrap="square">
            <a:spAutoFit/>
          </a:bodyPr>
          <a:lstStyle/>
          <a:p>
            <a:pPr>
              <a:spcBef>
                <a:spcPts val="1200"/>
              </a:spcBef>
              <a:spcAft>
                <a:spcPts val="600"/>
              </a:spcAft>
            </a:pPr>
            <a:r>
              <a:rPr lang="en-US" sz="1600" b="1" i="1" spc="100" dirty="0">
                <a:latin typeface="Garamond" panose="02020404030301010803" pitchFamily="18" charset="0"/>
                <a:ea typeface="Times New Roman" panose="02020603050405020304" pitchFamily="18" charset="0"/>
                <a:cs typeface="Times New Roman" panose="02020603050405020304" pitchFamily="18" charset="0"/>
              </a:rPr>
              <a:t>8-3L.440	REQUIRED FINDINGS FOR GRANTING A VARIANCE</a:t>
            </a:r>
            <a:endParaRPr lang="en-US" sz="1600" dirty="0">
              <a:latin typeface="CG Omega"/>
              <a:ea typeface="Times New Roman" panose="02020603050405020304" pitchFamily="18" charset="0"/>
              <a:cs typeface="Times New Roman" panose="02020603050405020304" pitchFamily="18" charset="0"/>
            </a:endParaRPr>
          </a:p>
          <a:p>
            <a:pPr>
              <a:spcAft>
                <a:spcPts val="1200"/>
              </a:spcAft>
            </a:pPr>
            <a:r>
              <a:rPr lang="en-US" i="1" dirty="0">
                <a:latin typeface="Garamond" panose="02020404030301010803" pitchFamily="18" charset="0"/>
                <a:ea typeface="Times New Roman" panose="02020603050405020304" pitchFamily="18" charset="0"/>
                <a:cs typeface="Times New Roman" panose="02020603050405020304" pitchFamily="18" charset="0"/>
              </a:rPr>
              <a:t>The Planning Commission shall not grant any variance unless all of the following findings are made:</a:t>
            </a:r>
            <a:endParaRPr lang="en-US" i="1" dirty="0">
              <a:latin typeface="Garamond" panose="02020404030301010803" pitchFamily="18" charset="0"/>
              <a:ea typeface="Times New Roman" panose="02020603050405020304" pitchFamily="18" charset="0"/>
            </a:endParaRPr>
          </a:p>
          <a:p>
            <a:pPr marL="914400" lvl="0" indent="-914400" fontAlgn="base"/>
            <a:r>
              <a:rPr lang="en-US" i="1" dirty="0">
                <a:latin typeface="Garamond" panose="02020404030301010803" pitchFamily="18" charset="0"/>
                <a:ea typeface="Times New Roman" panose="02020603050405020304" pitchFamily="18" charset="0"/>
              </a:rPr>
              <a:t>D.	The variance requested is the minimum variance from the provisions and standards of this chapter, which will alleviate the hardship. </a:t>
            </a:r>
          </a:p>
          <a:p>
            <a:pPr marL="342900" indent="-342900" fontAlgn="base">
              <a:buAutoNum type="alphaUcPeriod" startAt="3"/>
              <a:tabLst>
                <a:tab pos="457200" algn="l"/>
                <a:tab pos="914400" algn="l"/>
              </a:tabLst>
            </a:pPr>
            <a:endParaRPr lang="en-US" i="1" dirty="0">
              <a:latin typeface="Garamond" panose="02020404030301010803" pitchFamily="18" charset="0"/>
              <a:ea typeface="Times New Roman" panose="02020603050405020304" pitchFamily="18" charset="0"/>
            </a:endParaRPr>
          </a:p>
          <a:p>
            <a:pPr marL="342900" indent="-342900" fontAlgn="base">
              <a:buAutoNum type="alphaUcPeriod" startAt="3"/>
              <a:tabLst>
                <a:tab pos="457200" algn="l"/>
                <a:tab pos="914400" algn="l"/>
              </a:tabLst>
            </a:pPr>
            <a:endParaRPr lang="en-US" i="1" dirty="0">
              <a:latin typeface="Garamond" panose="02020404030301010803" pitchFamily="18" charset="0"/>
              <a:ea typeface="Times New Roman" panose="02020603050405020304" pitchFamily="18" charset="0"/>
            </a:endParaRPr>
          </a:p>
          <a:p>
            <a:pPr marL="342900" lvl="0" indent="-342900" fontAlgn="base">
              <a:buAutoNum type="alphaUcPeriod" startAt="2"/>
              <a:tabLst>
                <a:tab pos="914400" algn="l"/>
              </a:tabLst>
            </a:pPr>
            <a:endParaRPr lang="en-US" i="1" dirty="0">
              <a:latin typeface="Garamond" panose="02020404030301010803" pitchFamily="18" charset="0"/>
              <a:ea typeface="Times New Roman" panose="02020603050405020304" pitchFamily="18" charset="0"/>
            </a:endParaRPr>
          </a:p>
        </p:txBody>
      </p:sp>
    </p:spTree>
    <p:extLst>
      <p:ext uri="{BB962C8B-B14F-4D97-AF65-F5344CB8AC3E}">
        <p14:creationId xmlns:p14="http://schemas.microsoft.com/office/powerpoint/2010/main" val="2687305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540</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CG Omega</vt:lpstr>
      <vt:lpstr>Garamond</vt:lpstr>
      <vt:lpstr>Optima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 Moody</dc:creator>
  <cp:lastModifiedBy>Lucy Kaplan</cp:lastModifiedBy>
  <cp:revision>34</cp:revision>
  <dcterms:created xsi:type="dcterms:W3CDTF">2014-07-24T20:58:09Z</dcterms:created>
  <dcterms:modified xsi:type="dcterms:W3CDTF">2022-01-19T16:37:08Z</dcterms:modified>
</cp:coreProperties>
</file>